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8" r:id="rId4"/>
    <p:sldId id="265" r:id="rId5"/>
    <p:sldId id="277" r:id="rId6"/>
    <p:sldId id="262" r:id="rId7"/>
    <p:sldId id="271" r:id="rId8"/>
    <p:sldId id="268" r:id="rId9"/>
    <p:sldId id="272" r:id="rId10"/>
    <p:sldId id="270" r:id="rId11"/>
    <p:sldId id="273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>
        <p:scale>
          <a:sx n="69" d="100"/>
          <a:sy n="69" d="100"/>
        </p:scale>
        <p:origin x="-14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F011E-B41B-486D-A4C6-537F0ABC342A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B5865-2E4C-4543-B463-E617E0355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2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5865-2E4C-4543-B463-E617E03558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7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777318" cy="2592288"/>
          </a:xfrm>
        </p:spPr>
        <p:txBody>
          <a:bodyPr/>
          <a:lstStyle/>
          <a:p>
            <a:r>
              <a:rPr lang="ru-RU" sz="4000" dirty="0" smtClean="0"/>
              <a:t>Сохранение мест захоронения ( ремонт ограждения кладбища поселка </a:t>
            </a:r>
            <a:r>
              <a:rPr lang="ru-RU" sz="4000" dirty="0" err="1" smtClean="0"/>
              <a:t>Боборвичинск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/>
          <a:lstStyle/>
          <a:p>
            <a:r>
              <a:rPr lang="ru-RU" dirty="0" smtClean="0"/>
              <a:t>Инициативный проект</a:t>
            </a:r>
          </a:p>
          <a:p>
            <a:r>
              <a:rPr lang="ru-RU" dirty="0" smtClean="0"/>
              <a:t>2023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2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/>
          <a:lstStyle/>
          <a:p>
            <a:r>
              <a:rPr lang="ru-RU" sz="2000" dirty="0">
                <a:ea typeface="Times New Roman"/>
              </a:rPr>
              <a:t>Прогнозируемый объем финансового обеспечения реализации инициативного проекта _ </a:t>
            </a:r>
            <a:r>
              <a:rPr lang="ru-RU" sz="2000" u="sng" dirty="0">
                <a:ea typeface="Times New Roman"/>
              </a:rPr>
              <a:t>532 457,09</a:t>
            </a:r>
            <a:r>
              <a:rPr lang="ru-RU" sz="2000" dirty="0">
                <a:ea typeface="Times New Roman"/>
              </a:rPr>
              <a:t> рублей, в том числе</a:t>
            </a:r>
            <a:r>
              <a:rPr lang="ru-RU" sz="2000" dirty="0" smtClean="0">
                <a:ea typeface="Times New Roman"/>
              </a:rPr>
              <a:t>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Стоимость проекта</a:t>
            </a:r>
            <a:endParaRPr lang="ru-RU" sz="4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27276"/>
              </p:ext>
            </p:extLst>
          </p:nvPr>
        </p:nvGraphicFramePr>
        <p:xfrm>
          <a:off x="1043608" y="2996952"/>
          <a:ext cx="7488832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37"/>
                <a:gridCol w="4579057"/>
                <a:gridCol w="2515138"/>
              </a:tblGrid>
              <a:tr h="771433">
                <a:tc>
                  <a:txBody>
                    <a:bodyPr/>
                    <a:lstStyle/>
                    <a:p>
                      <a:pPr indent="-76200"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dirty="0" err="1" smtClean="0">
                          <a:effectLst/>
                        </a:rPr>
                        <a:t>ццюц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(руб.)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0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spc="15">
                          <a:effectLst/>
                        </a:rPr>
                        <a:t>Субсидия из областного бюджета Новосибирской области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409582,38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0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Средства бюджета участника конкурсного отбора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81916,48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53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Инициативные платежи: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40958,23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а)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Денежные средства граждан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40958,23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0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б)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Денежные средства индивидуальных предпринимателей и юридических лиц (при наличии)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53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kern="0" cap="all" dirty="0" err="1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Общаяя</a:t>
            </a:r>
            <a:r>
              <a:rPr lang="ru-RU" sz="40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оценочная Стоимость проекта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019397"/>
              </p:ext>
            </p:extLst>
          </p:nvPr>
        </p:nvGraphicFramePr>
        <p:xfrm>
          <a:off x="611560" y="2060848"/>
          <a:ext cx="7992888" cy="3822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7340"/>
                <a:gridCol w="4218940"/>
                <a:gridCol w="34666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Форма вклада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Оценочная 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стоимость</a:t>
                      </a:r>
                      <a:br>
                        <a:rPr lang="ru-RU" sz="2400">
                          <a:effectLst/>
                        </a:rPr>
                      </a:br>
                      <a:r>
                        <a:rPr lang="ru-RU" sz="2400">
                          <a:effectLst/>
                        </a:rPr>
                        <a:t>(руб.)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Денежная форма (согласно пункту 7 настоящего заявления)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532 457,09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Добровольное имущественное и (или) трудовое участие (согласно пункту 9 настоящего заявления)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Итого: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537457,09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33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Администрация сельсовета совместно с жителями. Активистами-общественниками прилагает усилия для сохранения порядка на кладбище: проводятся субботники. Организован вывоз мусора. Решить самостоятельно проблему установки ограждения невозможно из-за отсутствия денежных средств в бюджете сельсовета, но исправить ситуацию необходимо. Было принято решение участвовать в конкурсе инициативных </a:t>
            </a:r>
            <a:r>
              <a:rPr lang="ru-RU" b="1" dirty="0" smtClean="0"/>
              <a:t>проектов.</a:t>
            </a:r>
          </a:p>
          <a:p>
            <a:pPr marL="0" indent="0" algn="just">
              <a:buNone/>
            </a:pPr>
            <a:r>
              <a:rPr lang="ru-RU" b="1" dirty="0" smtClean="0"/>
              <a:t>Надеемся, что в ходе реализации проекта мы сможем установить качественное деревянное ограждение с металлическими столбами, которое будет достаточно прочным и износостойким, а значит население получит благоустроенное место для захоронений. Сохраняя добрую память о своих предках.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010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988840"/>
            <a:ext cx="770485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</a:pPr>
            <a:r>
              <a:rPr lang="ru-RU" b="1" i="1" u="sng" dirty="0">
                <a:solidFill>
                  <a:srgbClr val="FF0000"/>
                </a:solidFill>
                <a:ea typeface="Times New Roman"/>
              </a:rPr>
              <a:t>Месторасположение объекта, предлагаемого для реализации инициативного проекта (указывается адрес):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ea typeface="Times New Roman"/>
              </a:rPr>
              <a:t>Новосибирская область, </a:t>
            </a:r>
            <a:r>
              <a:rPr lang="ru-RU" b="1" dirty="0" err="1">
                <a:ea typeface="Times New Roman"/>
              </a:rPr>
              <a:t>Колыванский</a:t>
            </a:r>
            <a:r>
              <a:rPr lang="ru-RU" b="1" dirty="0">
                <a:ea typeface="Times New Roman"/>
              </a:rPr>
              <a:t> район, поселок </a:t>
            </a:r>
            <a:r>
              <a:rPr lang="ru-RU" b="1" dirty="0" err="1">
                <a:ea typeface="Times New Roman"/>
              </a:rPr>
              <a:t>Бобровичинск</a:t>
            </a:r>
            <a:r>
              <a:rPr lang="ru-RU" b="1" dirty="0">
                <a:ea typeface="Times New Roman"/>
              </a:rPr>
              <a:t>  </a:t>
            </a:r>
            <a:endParaRPr lang="ru-RU" sz="800" b="1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ea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</a:pPr>
            <a:r>
              <a:rPr lang="ru-RU" b="1" i="1" u="sng" dirty="0">
                <a:solidFill>
                  <a:srgbClr val="FF0000"/>
                </a:solidFill>
              </a:rPr>
              <a:t> </a:t>
            </a:r>
            <a:r>
              <a:rPr lang="ru-RU" b="1" i="1" u="sng" dirty="0" smtClean="0">
                <a:solidFill>
                  <a:srgbClr val="FF0000"/>
                </a:solidFill>
              </a:rPr>
              <a:t>Кадастровый номер участка</a:t>
            </a:r>
            <a:r>
              <a:rPr lang="ru-RU" b="1" i="1" u="sng" dirty="0" smtClean="0">
                <a:solidFill>
                  <a:srgbClr val="FF0000"/>
                </a:solidFill>
                <a:ea typeface="Times New Roman"/>
              </a:rPr>
              <a:t>:</a:t>
            </a:r>
            <a:endParaRPr lang="ru-RU" b="1" i="1" u="sng" dirty="0">
              <a:solidFill>
                <a:srgbClr val="FF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ea typeface="Times New Roman"/>
              </a:rPr>
              <a:t>54:10:033706:356</a:t>
            </a:r>
            <a:endParaRPr lang="ru-RU" sz="800" b="1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ea typeface="Times New Roman"/>
            </a:endParaRPr>
          </a:p>
          <a:p>
            <a:pPr lvl="0" algn="just">
              <a:spcBef>
                <a:spcPts val="400"/>
              </a:spcBef>
            </a:pPr>
            <a:r>
              <a:rPr lang="ru-RU" b="1" i="1" u="sng" dirty="0" smtClean="0">
                <a:solidFill>
                  <a:srgbClr val="FF0000"/>
                </a:solidFill>
              </a:rPr>
              <a:t>Тип</a:t>
            </a:r>
            <a:r>
              <a:rPr lang="ru-RU" b="1" i="1" u="sng" dirty="0" smtClean="0">
                <a:solidFill>
                  <a:srgbClr val="FF0000"/>
                </a:solidFill>
                <a:ea typeface="Times New Roman"/>
              </a:rPr>
              <a:t>:</a:t>
            </a:r>
          </a:p>
          <a:p>
            <a:pPr lvl="0" algn="just">
              <a:spcBef>
                <a:spcPts val="400"/>
              </a:spcBef>
            </a:pPr>
            <a:r>
              <a:rPr lang="ru-RU" b="1" dirty="0" smtClean="0">
                <a:solidFill>
                  <a:srgbClr val="333333"/>
                </a:solidFill>
              </a:rPr>
              <a:t>Земельный участок:</a:t>
            </a:r>
          </a:p>
          <a:p>
            <a:pPr lvl="0" algn="just">
              <a:spcBef>
                <a:spcPts val="400"/>
              </a:spcBef>
            </a:pPr>
            <a:endParaRPr lang="ru-RU" b="1" dirty="0">
              <a:ea typeface="Times New Roman"/>
            </a:endParaRPr>
          </a:p>
          <a:p>
            <a:pPr lvl="0" algn="just">
              <a:spcBef>
                <a:spcPts val="400"/>
              </a:spcBef>
            </a:pPr>
            <a:r>
              <a:rPr lang="ru-RU" b="1" i="1" u="sng" dirty="0" smtClean="0">
                <a:solidFill>
                  <a:srgbClr val="FF0000"/>
                </a:solidFill>
              </a:rPr>
              <a:t>Площадь участка</a:t>
            </a:r>
            <a:r>
              <a:rPr lang="ru-RU" b="1" i="1" u="sng" dirty="0" smtClean="0">
                <a:solidFill>
                  <a:srgbClr val="FF0000"/>
                </a:solidFill>
                <a:ea typeface="Times New Roman"/>
              </a:rPr>
              <a:t>:</a:t>
            </a:r>
          </a:p>
          <a:p>
            <a:pPr lvl="0" algn="just">
              <a:spcBef>
                <a:spcPts val="400"/>
              </a:spcBef>
            </a:pPr>
            <a:r>
              <a:rPr lang="ru-RU" b="1" dirty="0">
                <a:solidFill>
                  <a:srgbClr val="333333"/>
                </a:solidFill>
                <a:latin typeface="Open Sans"/>
              </a:rPr>
              <a:t>8930.78 </a:t>
            </a:r>
            <a:r>
              <a:rPr lang="ru-RU" b="1" dirty="0" smtClean="0">
                <a:solidFill>
                  <a:srgbClr val="333333"/>
                </a:solidFill>
                <a:latin typeface="Open Sans"/>
              </a:rPr>
              <a:t>м</a:t>
            </a:r>
            <a:r>
              <a:rPr lang="ru-RU" b="1" baseline="30000" dirty="0" smtClean="0">
                <a:solidFill>
                  <a:srgbClr val="333333"/>
                </a:solidFill>
                <a:latin typeface="Open Sans"/>
              </a:rPr>
              <a:t>2</a:t>
            </a:r>
          </a:p>
          <a:p>
            <a:pPr lvl="0" algn="just">
              <a:spcBef>
                <a:spcPts val="400"/>
              </a:spcBef>
            </a:pPr>
            <a:endParaRPr lang="ru-RU" b="1" i="1" u="sng" dirty="0">
              <a:solidFill>
                <a:srgbClr val="FF0000"/>
              </a:solidFill>
              <a:ea typeface="Times New Roman"/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Категория и виды разрешенного использования: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333333"/>
                </a:solidFill>
                <a:cs typeface="Mongolian Baiti" pitchFamily="66" charset="0"/>
              </a:rPr>
              <a:t>для </a:t>
            </a:r>
            <a:r>
              <a:rPr lang="ru-RU" b="1" dirty="0">
                <a:solidFill>
                  <a:srgbClr val="333333"/>
                </a:solidFill>
                <a:cs typeface="Mongolian Baiti" pitchFamily="66" charset="0"/>
              </a:rPr>
              <a:t>эксплуатации кладбища</a:t>
            </a:r>
            <a:endParaRPr lang="ru-RU" b="1" dirty="0">
              <a:cs typeface="Mongolian Baiti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5890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+mj-ea"/>
                <a:cs typeface="+mj-cs"/>
              </a:rPr>
              <a:t>Сохранение мест захоронения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+mj-ea"/>
                <a:cs typeface="+mj-cs"/>
              </a:rPr>
              <a:t>(ремонт ограждения кладбища поселка </a:t>
            </a:r>
            <a:r>
              <a:rPr kumimoji="0" lang="ru-RU" sz="2400" b="1" i="1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+mj-ea"/>
                <a:cs typeface="+mj-cs"/>
              </a:rPr>
              <a:t>Боборвичинск</a:t>
            </a:r>
            <a:r>
              <a:rPr kumimoji="0" lang="ru-RU" sz="2400" b="1" i="1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+mj-ea"/>
                <a:cs typeface="+mj-cs"/>
              </a:rPr>
              <a:t>)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25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224136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Схема расположения </a:t>
            </a:r>
            <a:r>
              <a:rPr lang="ru-RU" sz="2800" b="1" i="1" kern="0" cap="all" dirty="0" err="1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оъекта</a:t>
            </a:r>
            <a:endParaRPr lang="ru-RU" sz="2800" b="1" i="1" kern="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158"/>
            <a:ext cx="7073602" cy="476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4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инициативного проекта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>
              <a:spcAft>
                <a:spcPts val="0"/>
              </a:spcAft>
            </a:pPr>
            <a:r>
              <a:rPr lang="ru-RU" b="1" i="1" u="sng" dirty="0" smtClean="0">
                <a:solidFill>
                  <a:srgbClr val="FF0000"/>
                </a:solidFill>
                <a:ea typeface="Times New Roman"/>
              </a:rPr>
              <a:t>Описание </a:t>
            </a:r>
            <a:r>
              <a:rPr lang="ru-RU" b="1" i="1" u="sng" dirty="0">
                <a:solidFill>
                  <a:srgbClr val="FF0000"/>
                </a:solidFill>
                <a:ea typeface="Times New Roman"/>
              </a:rPr>
              <a:t>сути проблемы и степень ее важности для жителей поселения:</a:t>
            </a:r>
            <a:endParaRPr lang="ru-RU" b="1" i="1" u="sng" dirty="0" smtClean="0">
              <a:solidFill>
                <a:srgbClr val="FF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Реализация </a:t>
            </a:r>
            <a:r>
              <a:rPr lang="ru-RU" dirty="0">
                <a:ea typeface="Times New Roman"/>
              </a:rPr>
              <a:t>инициативного  проекта Ремонт ограждения  кладбища пос. </a:t>
            </a:r>
            <a:r>
              <a:rPr lang="ru-RU" dirty="0" err="1">
                <a:ea typeface="Times New Roman"/>
              </a:rPr>
              <a:t>Бобровичинск</a:t>
            </a:r>
            <a:r>
              <a:rPr lang="ru-RU" dirty="0">
                <a:ea typeface="Times New Roman"/>
              </a:rPr>
              <a:t>» имеет важное значение для жителей Королевского сельсовета.</a:t>
            </a:r>
            <a:endParaRPr lang="ru-RU" sz="1100" dirty="0">
              <a:ea typeface="Times New Roman"/>
            </a:endParaRPr>
          </a:p>
          <a:p>
            <a:pPr algn="just"/>
            <a:r>
              <a:rPr lang="ru-RU" dirty="0">
                <a:ea typeface="Times New Roman"/>
              </a:rPr>
              <a:t>Сельское кладбище образовалось еще в начале </a:t>
            </a:r>
            <a:r>
              <a:rPr lang="en-US" dirty="0">
                <a:latin typeface="Times New Roman"/>
                <a:ea typeface="Times New Roman"/>
              </a:rPr>
              <a:t>XX</a:t>
            </a:r>
            <a:r>
              <a:rPr lang="ru-RU" dirty="0">
                <a:ea typeface="Times New Roman"/>
              </a:rPr>
              <a:t> века, на его территории похоронены  уроженцы поселка – участники Великой Отечественной </a:t>
            </a:r>
            <a:r>
              <a:rPr lang="ru-RU" dirty="0" smtClean="0">
                <a:ea typeface="Times New Roman"/>
              </a:rPr>
              <a:t>войны и участник специальной военной операции на Украине. А так же участники </a:t>
            </a:r>
            <a:r>
              <a:rPr lang="ru-RU" dirty="0">
                <a:solidFill>
                  <a:prstClr val="black"/>
                </a:solidFill>
                <a:ea typeface="Times New Roman"/>
              </a:rPr>
              <a:t>Великой Отечественной войны </a:t>
            </a:r>
            <a:r>
              <a:rPr lang="ru-RU" dirty="0" smtClean="0">
                <a:ea typeface="Times New Roman"/>
              </a:rPr>
              <a:t>умершие </a:t>
            </a:r>
            <a:r>
              <a:rPr lang="ru-RU" dirty="0">
                <a:ea typeface="Times New Roman"/>
              </a:rPr>
              <a:t>от ранений и болезней уже в послевоенные годы. Территория кладбища огорожена деревянным штакетником, который ремонтировали, исходя из наличия финансовых средств. В настоящее время  ограждение частично отсутствует, деревянные столбы, прожилины и штакетник сгнили от времени, На территорию кладбища попадают домашние животные, что приводит к неблагоприятным последствиям.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45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инициативного проекта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7704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ea typeface="Times New Roman"/>
            </a:endParaRPr>
          </a:p>
          <a:p>
            <a:endParaRPr lang="ru-RU" dirty="0" smtClean="0">
              <a:ea typeface="Times New Roman"/>
            </a:endParaRPr>
          </a:p>
          <a:p>
            <a:r>
              <a:rPr lang="ru-RU" b="1" i="1" u="sng" dirty="0" smtClean="0">
                <a:solidFill>
                  <a:srgbClr val="FF0000"/>
                </a:solidFill>
                <a:ea typeface="Times New Roman"/>
              </a:rPr>
              <a:t>Описание </a:t>
            </a:r>
            <a:r>
              <a:rPr lang="ru-RU" b="1" i="1" u="sng" dirty="0">
                <a:solidFill>
                  <a:srgbClr val="FF0000"/>
                </a:solidFill>
                <a:ea typeface="Times New Roman"/>
              </a:rPr>
              <a:t>предложений по решению указанной проблемы</a:t>
            </a:r>
            <a:r>
              <a:rPr lang="ru-RU" i="1" u="sng" dirty="0" smtClean="0">
                <a:solidFill>
                  <a:srgbClr val="FF0000"/>
                </a:solidFill>
                <a:ea typeface="Times New Roman"/>
              </a:rPr>
              <a:t>:</a:t>
            </a:r>
          </a:p>
          <a:p>
            <a:endParaRPr lang="ru-RU" i="1" u="sng" dirty="0">
              <a:solidFill>
                <a:srgbClr val="FF0000"/>
              </a:solidFill>
              <a:highlight>
                <a:srgbClr val="FFFF00"/>
              </a:highlight>
              <a:ea typeface="Times New Roman"/>
            </a:endParaRPr>
          </a:p>
          <a:p>
            <a:pPr algn="just"/>
            <a:r>
              <a:rPr lang="ru-RU" dirty="0">
                <a:solidFill>
                  <a:srgbClr val="1A1A1A"/>
                </a:solidFill>
                <a:ea typeface="Times New Roman"/>
              </a:rPr>
              <a:t>Обустройство кладбищ и постоянный уход за захоронениями наших предков – это ответственная работа, а ее решение – благородное дело как для власти, так и для всех граждан. Все жители села подтвердили свое желание о необходимости благоустройства </a:t>
            </a:r>
            <a:r>
              <a:rPr lang="ru-RU" dirty="0" smtClean="0">
                <a:solidFill>
                  <a:srgbClr val="1A1A1A"/>
                </a:solidFill>
                <a:ea typeface="Times New Roman"/>
              </a:rPr>
              <a:t>кладбища.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4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kern="0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инициативного </a:t>
            </a:r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</a:t>
            </a:r>
            <a:b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500" b="1" i="1" u="sng" dirty="0" smtClean="0">
                <a:solidFill>
                  <a:srgbClr val="FF0000"/>
                </a:solidFill>
              </a:rPr>
              <a:t>Территория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кладбища</a:t>
            </a:r>
            <a:endParaRPr lang="ru-RU" sz="25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2239963"/>
            <a:ext cx="290750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97" y="2239963"/>
            <a:ext cx="290750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1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0156"/>
            <a:ext cx="7977209" cy="1054250"/>
          </a:xfrm>
        </p:spPr>
        <p:txBody>
          <a:bodyPr/>
          <a:lstStyle/>
          <a:p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 от реализации инициативного проекта</a:t>
            </a:r>
            <a:endParaRPr lang="ru-RU" sz="2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536" y="2060848"/>
            <a:ext cx="8640960" cy="4056488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 smtClean="0">
                <a:ea typeface="Times New Roman"/>
              </a:rPr>
              <a:t>Благоустройство </a:t>
            </a:r>
            <a:r>
              <a:rPr lang="ru-RU" b="1" dirty="0">
                <a:ea typeface="Times New Roman"/>
              </a:rPr>
              <a:t>территории кладбища и обеспечение сохранности мест увековечения памяти усопших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400" b="1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ea typeface="Times New Roman"/>
              </a:rPr>
              <a:t>Повышение эксплуатационной надежности ограждения за счет использования металлических конструкций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400" b="1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ea typeface="Times New Roman"/>
              </a:rPr>
              <a:t>Повышение гражданской активности населения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400" b="1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ea typeface="Times New Roman"/>
              </a:rPr>
              <a:t>Обеспечение тесной связи между жителями села и органами местного самоуправления; </a:t>
            </a:r>
            <a:endParaRPr lang="ru-RU" b="1" dirty="0" smtClean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400" b="1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ea typeface="Times New Roman"/>
              </a:rPr>
              <a:t>Укрепление общественной стабильности и морально-психологического состояния общества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400" b="1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ea typeface="Times New Roman"/>
              </a:rPr>
              <a:t>Улучшение социально-нравственной обстановки</a:t>
            </a:r>
            <a:r>
              <a:rPr lang="ru-RU" b="1" dirty="0" smtClean="0"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400" b="1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ea typeface="Times New Roman"/>
              </a:rPr>
              <a:t>Укрепление семейных ценностей как основы в формировании здоровой нации.</a:t>
            </a:r>
            <a:endParaRPr lang="ru-RU" sz="1400" b="1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43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kern="0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</a:t>
            </a:r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дальнейшего развития инициативного проекта после завершения финансирования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90336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ea typeface="Times New Roman"/>
              </a:rPr>
              <a:t>Администрация Королевского сельсовета </a:t>
            </a:r>
            <a:r>
              <a:rPr lang="ru-RU" sz="2400" b="1" dirty="0" err="1">
                <a:ea typeface="Times New Roman"/>
              </a:rPr>
              <a:t>Колыванского</a:t>
            </a:r>
            <a:r>
              <a:rPr lang="ru-RU" sz="2400" b="1" dirty="0">
                <a:ea typeface="Times New Roman"/>
              </a:rPr>
              <a:t> района Новосибирской </a:t>
            </a:r>
            <a:r>
              <a:rPr lang="ru-RU" sz="2400" b="1" dirty="0" smtClean="0">
                <a:ea typeface="Times New Roman"/>
              </a:rPr>
              <a:t>области </a:t>
            </a:r>
            <a:r>
              <a:rPr lang="ru-RU" sz="2400" b="1" dirty="0" smtClean="0">
                <a:ea typeface="Lucida Sans Unicode"/>
              </a:rPr>
              <a:t>в </a:t>
            </a:r>
            <a:r>
              <a:rPr lang="ru-RU" sz="2400" b="1" dirty="0">
                <a:ea typeface="Lucida Sans Unicode"/>
              </a:rPr>
              <a:t>случае победы в конкурсном отборе проектов инициативного бюджетирования в 2024 году проекта </a:t>
            </a:r>
            <a:r>
              <a:rPr lang="ru-RU" sz="2400" b="1" dirty="0" smtClean="0">
                <a:ea typeface="Lucida Sans Unicode"/>
              </a:rPr>
              <a:t>«</a:t>
            </a:r>
            <a:r>
              <a:rPr lang="ru-RU" sz="2400" b="1" dirty="0" smtClean="0">
                <a:ea typeface="Times New Roman"/>
              </a:rPr>
              <a:t>С</a:t>
            </a:r>
            <a:r>
              <a:rPr lang="ru-RU" sz="2400" b="1" i="1" dirty="0" smtClean="0">
                <a:ea typeface="Times New Roman"/>
              </a:rPr>
              <a:t>охранение </a:t>
            </a:r>
            <a:r>
              <a:rPr lang="ru-RU" sz="2400" b="1" i="1" dirty="0">
                <a:ea typeface="Times New Roman"/>
              </a:rPr>
              <a:t>мест захоронения (ремонт ограждения кладбища поселка </a:t>
            </a:r>
            <a:r>
              <a:rPr lang="ru-RU" sz="2400" b="1" i="1" dirty="0" err="1">
                <a:ea typeface="Times New Roman"/>
              </a:rPr>
              <a:t>Бобровичинск</a:t>
            </a:r>
            <a:r>
              <a:rPr lang="ru-RU" sz="2400" b="1" dirty="0">
                <a:ea typeface="Times New Roman"/>
              </a:rPr>
              <a:t>»</a:t>
            </a:r>
            <a:r>
              <a:rPr lang="ru-RU" sz="2400" b="1" dirty="0">
                <a:ea typeface="Times New Roman"/>
                <a:cs typeface="Times-Roman"/>
              </a:rPr>
              <a:t>, гарантирует</a:t>
            </a:r>
            <a:r>
              <a:rPr lang="ru-RU" sz="2400" b="1" dirty="0">
                <a:ea typeface="Lucida Sans Unicode"/>
              </a:rPr>
              <a:t> обеспечение дальнейшего содержание территории кладбища  в п. </a:t>
            </a:r>
            <a:r>
              <a:rPr lang="ru-RU" sz="2400" b="1" dirty="0" err="1">
                <a:ea typeface="Times New Roman"/>
              </a:rPr>
              <a:t>Бобровичинск</a:t>
            </a:r>
            <a:r>
              <a:rPr lang="ru-RU" sz="2400" b="1" u="sng" dirty="0">
                <a:ea typeface="Times New Roman"/>
              </a:rPr>
              <a:t>»</a:t>
            </a:r>
            <a:r>
              <a:rPr lang="ru-RU" sz="2400" b="1" dirty="0">
                <a:ea typeface="Lucida Sans Unicode"/>
              </a:rPr>
              <a:t>, которое стоит на балансе администрации.</a:t>
            </a:r>
            <a:endParaRPr lang="ru-RU" sz="2400" b="1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6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kern="0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Количество </a:t>
            </a:r>
            <a:r>
              <a:rPr lang="ru-RU" sz="2800" b="1" i="1" kern="0" cap="all" dirty="0" err="1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благополучателей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47375"/>
              </p:ext>
            </p:extLst>
          </p:nvPr>
        </p:nvGraphicFramePr>
        <p:xfrm>
          <a:off x="899592" y="2132856"/>
          <a:ext cx="7344816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92"/>
                <a:gridCol w="4829154"/>
                <a:gridCol w="2099470"/>
              </a:tblGrid>
              <a:tr h="434644">
                <a:tc>
                  <a:txBody>
                    <a:bodyPr/>
                    <a:lstStyle/>
                    <a:p>
                      <a:pPr indent="-76200"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показателя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Показатель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329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прямых </a:t>
                      </a:r>
                      <a:r>
                        <a:rPr lang="ru-RU" sz="1400" dirty="0" err="1">
                          <a:effectLst/>
                        </a:rPr>
                        <a:t>благополучателей</a:t>
                      </a:r>
                      <a:r>
                        <a:rPr lang="ru-RU" sz="1400" dirty="0">
                          <a:effectLst/>
                        </a:rPr>
                        <a:t> (жители поселения, которые регулярно будут пользоваться результатами реализованного инициативного проекта) (чел.)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308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007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Доля благополучателей в общей численности жителей поселения (%)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4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1332</TotalTime>
  <Words>578</Words>
  <Application>Microsoft Office PowerPoint</Application>
  <PresentationFormat>Экран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Сохранение мест захоронения ( ремонт ограждения кладбища поселка Боборвичинск)</vt:lpstr>
      <vt:lpstr>Презентация PowerPoint</vt:lpstr>
      <vt:lpstr>Схема расположения оъекта</vt:lpstr>
      <vt:lpstr>Описание инициативного проекта</vt:lpstr>
      <vt:lpstr>Описание инициативного проекта</vt:lpstr>
      <vt:lpstr>Описание инициативного проекта Территория кладбища</vt:lpstr>
      <vt:lpstr>Ожидаемые результаты от реализации инициативного проекта</vt:lpstr>
      <vt:lpstr>Описание дальнейшего развития инициативного проекта после завершения финансирования</vt:lpstr>
      <vt:lpstr>Количество благополучателей</vt:lpstr>
      <vt:lpstr>Стоимость проекта</vt:lpstr>
      <vt:lpstr>Общаяя оценочная Стоимость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55</cp:revision>
  <dcterms:created xsi:type="dcterms:W3CDTF">2021-01-15T16:18:59Z</dcterms:created>
  <dcterms:modified xsi:type="dcterms:W3CDTF">2023-09-03T07:55:48Z</dcterms:modified>
</cp:coreProperties>
</file>